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4103" r:id="rId4"/>
  </p:sldMasterIdLst>
  <p:notesMasterIdLst>
    <p:notesMasterId r:id="rId14"/>
  </p:notesMasterIdLst>
  <p:handoutMasterIdLst>
    <p:handoutMasterId r:id="rId15"/>
  </p:handoutMasterIdLst>
  <p:sldIdLst>
    <p:sldId id="561" r:id="rId5"/>
    <p:sldId id="590" r:id="rId6"/>
    <p:sldId id="568" r:id="rId7"/>
    <p:sldId id="585" r:id="rId8"/>
    <p:sldId id="569" r:id="rId9"/>
    <p:sldId id="586" r:id="rId10"/>
    <p:sldId id="587" r:id="rId11"/>
    <p:sldId id="588" r:id="rId12"/>
    <p:sldId id="584" r:id="rId13"/>
  </p:sldIdLst>
  <p:sldSz cx="12192000" cy="6858000"/>
  <p:notesSz cx="6819900" cy="99187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84" userDrawn="1">
          <p15:clr>
            <a:srgbClr val="A4A3A4"/>
          </p15:clr>
        </p15:guide>
        <p15:guide id="2" orient="horz" pos="4247" userDrawn="1">
          <p15:clr>
            <a:srgbClr val="A4A3A4"/>
          </p15:clr>
        </p15:guide>
        <p15:guide id="3" orient="horz" pos="1344" userDrawn="1">
          <p15:clr>
            <a:srgbClr val="A4A3A4"/>
          </p15:clr>
        </p15:guide>
        <p15:guide id="4" orient="horz" pos="913" userDrawn="1">
          <p15:clr>
            <a:srgbClr val="A4A3A4"/>
          </p15:clr>
        </p15:guide>
        <p15:guide id="5" orient="horz" pos="1616" userDrawn="1">
          <p15:clr>
            <a:srgbClr val="A4A3A4"/>
          </p15:clr>
        </p15:guide>
        <p15:guide id="6" pos="1980" userDrawn="1">
          <p15:clr>
            <a:srgbClr val="A4A3A4"/>
          </p15:clr>
        </p15:guide>
        <p15:guide id="7" pos="407" userDrawn="1">
          <p15:clr>
            <a:srgbClr val="A4A3A4"/>
          </p15:clr>
        </p15:guide>
        <p15:guide id="8" pos="7413" userDrawn="1">
          <p15:clr>
            <a:srgbClr val="A4A3A4"/>
          </p15:clr>
        </p15:guide>
        <p15:guide id="9" pos="6994" userDrawn="1">
          <p15:clr>
            <a:srgbClr val="A4A3A4"/>
          </p15:clr>
        </p15:guide>
        <p15:guide id="10" pos="4036" userDrawn="1">
          <p15:clr>
            <a:srgbClr val="A4A3A4"/>
          </p15:clr>
        </p15:guide>
        <p15:guide id="11" pos="574" userDrawn="1">
          <p15:clr>
            <a:srgbClr val="A4A3A4"/>
          </p15:clr>
        </p15:guide>
        <p15:guide id="12" orient="horz" pos="527" userDrawn="1">
          <p15:clr>
            <a:srgbClr val="A4A3A4"/>
          </p15:clr>
        </p15:guide>
        <p15:guide id="13" orient="horz" pos="4201" userDrawn="1">
          <p15:clr>
            <a:srgbClr val="A4A3A4"/>
          </p15:clr>
        </p15:guide>
        <p15:guide id="14" orient="horz" pos="1933" userDrawn="1">
          <p15:clr>
            <a:srgbClr val="A4A3A4"/>
          </p15:clr>
        </p15:guide>
        <p15:guide id="15" orient="horz" pos="799" userDrawn="1">
          <p15:clr>
            <a:srgbClr val="A4A3A4"/>
          </p15:clr>
        </p15:guide>
        <p15:guide id="16" pos="3749" userDrawn="1">
          <p15:clr>
            <a:srgbClr val="A4A3A4"/>
          </p15:clr>
        </p15:guide>
        <p15:guide id="17" pos="409" userDrawn="1">
          <p15:clr>
            <a:srgbClr val="A4A3A4"/>
          </p15:clr>
        </p15:guide>
        <p15:guide id="18" pos="7023" userDrawn="1">
          <p15:clr>
            <a:srgbClr val="A4A3A4"/>
          </p15:clr>
        </p15:guide>
        <p15:guide id="19" pos="5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4">
          <p15:clr>
            <a:srgbClr val="A4A3A4"/>
          </p15:clr>
        </p15:guide>
        <p15:guide id="2" pos="214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BAD1E8"/>
    <a:srgbClr val="4D65D1"/>
    <a:srgbClr val="444488"/>
    <a:srgbClr val="25388E"/>
    <a:srgbClr val="54575A"/>
    <a:srgbClr val="FF7F50"/>
    <a:srgbClr val="E6ECF2"/>
    <a:srgbClr val="292951"/>
    <a:srgbClr val="16162C"/>
    <a:srgbClr val="AE13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Mittlere Formatvorlage 3 - Akz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505E3EF-67EA-436B-97B2-0124C06EBD24}" styleName="Mittlere Formatvorlage 4 - Akz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74C1A8A3-306A-4EB7-A6B1-4F7E0EB9C5D6}" styleName="Mittlere Formatvorlage 3 - Akz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E25E649-3F16-4E02-A733-19D2CDBF48F0}" styleName="Mittlere Formatvorlage 3 - Akz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ittlere Formatvorlage 4 - Akz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1EBBBCC-DAD2-459C-BE2E-F6DE35CF9A28}" styleName="Dunkle Formatvorlage 2 - Akzent 3/Akz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B344D84-9AFB-497E-A393-DC336BA19D2E}" styleName="Mittlere Formatvorlage 3 - Akz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E3FDE45-AF77-4B5C-9715-49D594BDF05E}" styleName="Helle Formatvorlage 1 - Akz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101" y="158"/>
      </p:cViewPr>
      <p:guideLst>
        <p:guide orient="horz" pos="3884"/>
        <p:guide orient="horz" pos="4247"/>
        <p:guide orient="horz" pos="1344"/>
        <p:guide orient="horz" pos="913"/>
        <p:guide orient="horz" pos="1616"/>
        <p:guide pos="1980"/>
        <p:guide pos="407"/>
        <p:guide pos="7413"/>
        <p:guide pos="6994"/>
        <p:guide pos="4036"/>
        <p:guide pos="574"/>
        <p:guide orient="horz" pos="527"/>
        <p:guide orient="horz" pos="4201"/>
        <p:guide orient="horz" pos="1933"/>
        <p:guide orient="horz" pos="799"/>
        <p:guide pos="3749"/>
        <p:guide pos="409"/>
        <p:guide pos="7023"/>
        <p:guide pos="54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3124"/>
        <p:guide pos="214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55778" cy="496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CC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84" tIns="46392" rIns="92784" bIns="46392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Times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4198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64123" y="1"/>
            <a:ext cx="2955778" cy="496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CC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84" tIns="46392" rIns="92784" bIns="46392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4198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2285"/>
            <a:ext cx="2955778" cy="496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CC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84" tIns="46392" rIns="92784" bIns="46392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Times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4198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64123" y="9422285"/>
            <a:ext cx="2955778" cy="496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CC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84" tIns="46392" rIns="92784" bIns="46392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" charset="0"/>
                <a:cs typeface="+mn-cs"/>
              </a:defRPr>
            </a:lvl1pPr>
          </a:lstStyle>
          <a:p>
            <a:pPr>
              <a:defRPr/>
            </a:pPr>
            <a:fld id="{8BBF473D-DC2B-AE4B-969F-4659EB2D22B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00474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55778" cy="496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84" tIns="46392" rIns="92784" bIns="46392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Times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64123" y="1"/>
            <a:ext cx="2955778" cy="496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84" tIns="46392" rIns="92784" bIns="46392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6363" y="744538"/>
            <a:ext cx="6608762" cy="3717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48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9970" y="4711143"/>
            <a:ext cx="4999960" cy="4462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84" tIns="46392" rIns="92784" bIns="4639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2285"/>
            <a:ext cx="2955778" cy="496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84" tIns="46392" rIns="92784" bIns="46392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Times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64123" y="9422285"/>
            <a:ext cx="2955778" cy="496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84" tIns="46392" rIns="92784" bIns="46392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Times" charset="0"/>
                <a:cs typeface="+mn-cs"/>
              </a:defRPr>
            </a:lvl1pPr>
          </a:lstStyle>
          <a:p>
            <a:pPr>
              <a:defRPr/>
            </a:pPr>
            <a:fld id="{0C78FEC0-5D24-D84F-B6D8-16F9207EE6A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8481656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Syntax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Syntax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Syntax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Syntax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Syntax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C78FEC0-5D24-D84F-B6D8-16F9207EE6AC}" type="slidenum">
              <a:rPr lang="de-DE" smtClean="0"/>
              <a:pPr>
                <a:defRPr/>
              </a:pPr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17951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Alexander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C78FEC0-5D24-D84F-B6D8-16F9207EE6AC}" type="slidenum">
              <a:rPr lang="de-DE" smtClean="0"/>
              <a:pPr>
                <a:defRPr/>
              </a:pPr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74196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Moira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C78FEC0-5D24-D84F-B6D8-16F9207EE6AC}" type="slidenum">
              <a:rPr lang="de-DE" smtClean="0"/>
              <a:pPr>
                <a:defRPr/>
              </a:pPr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710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Alexander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C78FEC0-5D24-D84F-B6D8-16F9207EE6AC}" type="slidenum">
              <a:rPr lang="de-DE" smtClean="0"/>
              <a:pPr>
                <a:defRPr/>
              </a:pPr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43317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Alexander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C78FEC0-5D24-D84F-B6D8-16F9207EE6AC}" type="slidenum">
              <a:rPr lang="de-DE" smtClean="0"/>
              <a:pPr>
                <a:defRPr/>
              </a:pPr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85206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Alexander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C78FEC0-5D24-D84F-B6D8-16F9207EE6AC}" type="slidenum">
              <a:rPr lang="de-DE" smtClean="0"/>
              <a:pPr>
                <a:defRPr/>
              </a:pPr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87012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Moira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C78FEC0-5D24-D84F-B6D8-16F9207EE6AC}" type="slidenum">
              <a:rPr lang="de-DE" smtClean="0"/>
              <a:pPr>
                <a:defRPr/>
              </a:pPr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45472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Moira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C78FEC0-5D24-D84F-B6D8-16F9207EE6AC}" type="slidenum">
              <a:rPr lang="de-DE" smtClean="0"/>
              <a:pPr>
                <a:defRPr/>
              </a:pPr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6937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el ohn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93224" y="2290096"/>
            <a:ext cx="10778406" cy="547842"/>
          </a:xfrm>
        </p:spPr>
        <p:txBody>
          <a:bodyPr wrap="square" anchor="t">
            <a:spAutoFit/>
          </a:bodyPr>
          <a:lstStyle>
            <a:lvl1pPr>
              <a:defRPr sz="3200" b="0">
                <a:solidFill>
                  <a:srgbClr val="16162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793224" y="3429000"/>
            <a:ext cx="5115169" cy="1833786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spcAft>
                <a:spcPts val="0"/>
              </a:spcAft>
              <a:defRPr sz="1400">
                <a:solidFill>
                  <a:srgbClr val="16162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/>
              <a:t> Textmasterformat bearbeiten</a:t>
            </a:r>
          </a:p>
        </p:txBody>
      </p:sp>
      <p:sp>
        <p:nvSpPr>
          <p:cNvPr id="16" name="Rectangle 62"/>
          <p:cNvSpPr>
            <a:spLocks noChangeArrowheads="1"/>
          </p:cNvSpPr>
          <p:nvPr userDrawn="1"/>
        </p:nvSpPr>
        <p:spPr bwMode="gray">
          <a:xfrm>
            <a:off x="867114" y="2097940"/>
            <a:ext cx="443522" cy="34925"/>
          </a:xfrm>
          <a:prstGeom prst="rect">
            <a:avLst/>
          </a:prstGeom>
          <a:solidFill>
            <a:srgbClr val="FF7F50"/>
          </a:solidFill>
          <a:ln>
            <a:solidFill>
              <a:srgbClr val="FF7F50"/>
            </a:solidFill>
          </a:ln>
          <a:effectLst/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de-DE" altLang="de-DE">
              <a:solidFill>
                <a:schemeClr val="accent1"/>
              </a:solidFill>
              <a:ea typeface="+mn-ea"/>
              <a:cs typeface="+mn-cs"/>
            </a:endParaRPr>
          </a:p>
        </p:txBody>
      </p:sp>
      <p:sp>
        <p:nvSpPr>
          <p:cNvPr id="4" name="Rechteck 3"/>
          <p:cNvSpPr/>
          <p:nvPr userDrawn="1"/>
        </p:nvSpPr>
        <p:spPr bwMode="auto">
          <a:xfrm>
            <a:off x="69489" y="55960"/>
            <a:ext cx="11502140" cy="108012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300" b="0" i="0" u="none" strike="noStrike" cap="none" normalizeH="0" baseline="0" err="1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Datumsplatzhalter 3"/>
          <p:cNvSpPr>
            <a:spLocks noGrp="1"/>
          </p:cNvSpPr>
          <p:nvPr>
            <p:ph type="dt" sz="half" idx="2"/>
          </p:nvPr>
        </p:nvSpPr>
        <p:spPr bwMode="gray">
          <a:xfrm>
            <a:off x="11171651" y="6492874"/>
            <a:ext cx="799956" cy="365125"/>
          </a:xfrm>
          <a:prstGeom prst="rect">
            <a:avLst/>
          </a:prstGeom>
        </p:spPr>
        <p:txBody>
          <a:bodyPr vert="horz" wrap="none" lIns="0" tIns="0" rIns="0" bIns="0" rtlCol="0" anchor="ctr" anchorCtr="0"/>
          <a:lstStyle>
            <a:lvl1pPr algn="r">
              <a:defRPr sz="1100" b="0" smtClean="0">
                <a:solidFill>
                  <a:srgbClr val="16162C"/>
                </a:solidFill>
                <a:latin typeface="Kohinoor KBS" panose="00000800000000000000" pitchFamily="50" charset="0"/>
              </a:defRPr>
            </a:lvl1pPr>
          </a:lstStyle>
          <a:p>
            <a:pPr>
              <a:defRPr/>
            </a:pPr>
            <a:fld id="{6BCEA5C0-BE81-4421-801D-CE46D2EC03AC}" type="datetime1">
              <a:rPr lang="de-DE" smtClean="0"/>
              <a:t>04.05.2026</a:t>
            </a:fld>
            <a:endParaRPr lang="de-DE"/>
          </a:p>
        </p:txBody>
      </p:sp>
      <p:sp>
        <p:nvSpPr>
          <p:cNvPr id="19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" y="6492875"/>
            <a:ext cx="1219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rgbClr val="16162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Lernen aus der Praxis: Das Prüfberichtsportal der BFIT</a:t>
            </a:r>
          </a:p>
        </p:txBody>
      </p:sp>
      <p:pic>
        <p:nvPicPr>
          <p:cNvPr id="3" name="Grafik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097102" y="55960"/>
            <a:ext cx="2025409" cy="113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3689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55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el mit wen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/>
          <p:cNvSpPr>
            <a:spLocks noGrp="1"/>
          </p:cNvSpPr>
          <p:nvPr>
            <p:ph type="body" sz="quarter" idx="13"/>
          </p:nvPr>
        </p:nvSpPr>
        <p:spPr bwMode="gray">
          <a:xfrm>
            <a:off x="621611" y="2440053"/>
            <a:ext cx="10455033" cy="372165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Aft>
                <a:spcPts val="1200"/>
              </a:spcAft>
              <a:buFont typeface="Symbol" charset="2"/>
              <a:buNone/>
              <a:defRPr sz="1400">
                <a:solidFill>
                  <a:srgbClr val="16162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50000"/>
              </a:lnSpc>
              <a:spcAft>
                <a:spcPts val="1200"/>
              </a:spcAft>
              <a:defRPr sz="1400">
                <a:solidFill>
                  <a:srgbClr val="16162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50000"/>
              </a:lnSpc>
              <a:spcAft>
                <a:spcPts val="1200"/>
              </a:spcAft>
              <a:defRPr sz="1400">
                <a:solidFill>
                  <a:srgbClr val="16162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50000"/>
              </a:lnSpc>
              <a:spcAft>
                <a:spcPts val="1200"/>
              </a:spcAft>
              <a:defRPr sz="1400">
                <a:solidFill>
                  <a:srgbClr val="16162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50000"/>
              </a:lnSpc>
              <a:spcAft>
                <a:spcPts val="1200"/>
              </a:spcAft>
              <a:defRPr sz="1400">
                <a:solidFill>
                  <a:srgbClr val="16162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9" name="Rectangle 62"/>
          <p:cNvSpPr>
            <a:spLocks noChangeArrowheads="1"/>
          </p:cNvSpPr>
          <p:nvPr userDrawn="1"/>
        </p:nvSpPr>
        <p:spPr bwMode="gray">
          <a:xfrm>
            <a:off x="626698" y="1238137"/>
            <a:ext cx="443522" cy="34925"/>
          </a:xfrm>
          <a:prstGeom prst="rect">
            <a:avLst/>
          </a:prstGeom>
          <a:solidFill>
            <a:srgbClr val="FF7F50"/>
          </a:solidFill>
          <a:ln>
            <a:solidFill>
              <a:srgbClr val="FF7F50"/>
            </a:solidFill>
          </a:ln>
          <a:effectLst/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de-DE" altLang="de-DE">
              <a:ea typeface="+mn-ea"/>
              <a:cs typeface="+mn-cs"/>
            </a:endParaRPr>
          </a:p>
        </p:txBody>
      </p:sp>
      <p:sp>
        <p:nvSpPr>
          <p:cNvPr id="3" name="Titel 2"/>
          <p:cNvSpPr>
            <a:spLocks noGrp="1"/>
          </p:cNvSpPr>
          <p:nvPr>
            <p:ph type="title" hasCustomPrompt="1"/>
          </p:nvPr>
        </p:nvSpPr>
        <p:spPr bwMode="gray">
          <a:xfrm>
            <a:off x="534376" y="1434722"/>
            <a:ext cx="11123247" cy="547842"/>
          </a:xfrm>
        </p:spPr>
        <p:txBody>
          <a:bodyPr anchor="t">
            <a:spAutoFit/>
          </a:bodyPr>
          <a:lstStyle>
            <a:lvl1pPr>
              <a:defRPr sz="3200">
                <a:solidFill>
                  <a:srgbClr val="16162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9FDE378B-BF1C-DF81-9CD9-FBD4A62596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097102" y="55960"/>
            <a:ext cx="2025409" cy="1136080"/>
          </a:xfrm>
          <a:prstGeom prst="rect">
            <a:avLst/>
          </a:prstGeom>
        </p:spPr>
      </p:pic>
      <p:sp>
        <p:nvSpPr>
          <p:cNvPr id="14" name="Fußzeilenplatzhalter 4">
            <a:extLst>
              <a:ext uri="{FF2B5EF4-FFF2-40B4-BE49-F238E27FC236}">
                <a16:creationId xmlns:a16="http://schemas.microsoft.com/office/drawing/2014/main" id="{DA7901C1-FADC-CF99-C453-4C003B5383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6492875"/>
            <a:ext cx="1219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rgbClr val="16162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Lernen aus der Praxis: Das Prüfberichtsportal der BFIT</a:t>
            </a:r>
          </a:p>
        </p:txBody>
      </p:sp>
      <p:sp>
        <p:nvSpPr>
          <p:cNvPr id="15" name="Datumsplatzhalter 3">
            <a:extLst>
              <a:ext uri="{FF2B5EF4-FFF2-40B4-BE49-F238E27FC236}">
                <a16:creationId xmlns:a16="http://schemas.microsoft.com/office/drawing/2014/main" id="{7C3F0423-88F9-3778-2B28-D5727000971C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11171651" y="6492874"/>
            <a:ext cx="799956" cy="365125"/>
          </a:xfrm>
          <a:prstGeom prst="rect">
            <a:avLst/>
          </a:prstGeom>
        </p:spPr>
        <p:txBody>
          <a:bodyPr vert="horz" wrap="none" lIns="0" tIns="0" rIns="0" bIns="0" rtlCol="0" anchor="ctr" anchorCtr="0"/>
          <a:lstStyle>
            <a:lvl1pPr algn="r">
              <a:defRPr sz="1100" b="0" smtClean="0">
                <a:solidFill>
                  <a:srgbClr val="16162C"/>
                </a:solidFill>
                <a:latin typeface="Kohinoor KBS" panose="00000800000000000000" pitchFamily="50" charset="0"/>
              </a:defRPr>
            </a:lvl1pPr>
          </a:lstStyle>
          <a:p>
            <a:pPr>
              <a:defRPr/>
            </a:pPr>
            <a:fld id="{7CD6822A-9B5D-4BD9-ACF3-89EE245E8330}" type="datetime1">
              <a:rPr lang="de-DE" smtClean="0"/>
              <a:t>04.05.2026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1855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93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ext mit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534376" y="2420992"/>
            <a:ext cx="5318369" cy="3728338"/>
          </a:xfrm>
        </p:spPr>
        <p:txBody>
          <a:bodyPr>
            <a:normAutofit/>
          </a:bodyPr>
          <a:lstStyle>
            <a:lvl1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50000"/>
              </a:lnSpc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50000"/>
              </a:lnSpc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50000"/>
              </a:lnSpc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50000"/>
              </a:lnSpc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E14788E6-FCCF-11D0-21FF-D4D629E49F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097102" y="55960"/>
            <a:ext cx="2025409" cy="1136080"/>
          </a:xfrm>
          <a:prstGeom prst="rect">
            <a:avLst/>
          </a:prstGeom>
        </p:spPr>
      </p:pic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DEED6C8C-5315-54A2-8FE8-1CD6AA35F7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6492875"/>
            <a:ext cx="1219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rgbClr val="16162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Lernen aus der Praxis: Das Prüfberichtsportal der BFIT</a:t>
            </a:r>
          </a:p>
        </p:txBody>
      </p:sp>
      <p:sp>
        <p:nvSpPr>
          <p:cNvPr id="5" name="Datumsplatzhalter 3">
            <a:extLst>
              <a:ext uri="{FF2B5EF4-FFF2-40B4-BE49-F238E27FC236}">
                <a16:creationId xmlns:a16="http://schemas.microsoft.com/office/drawing/2014/main" id="{A8175D32-3D3A-0BC3-27B2-C8012BE0462F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11171651" y="6492874"/>
            <a:ext cx="799956" cy="365125"/>
          </a:xfrm>
          <a:prstGeom prst="rect">
            <a:avLst/>
          </a:prstGeom>
        </p:spPr>
        <p:txBody>
          <a:bodyPr vert="horz" wrap="none" lIns="0" tIns="0" rIns="0" bIns="0" rtlCol="0" anchor="ctr" anchorCtr="0"/>
          <a:lstStyle>
            <a:lvl1pPr algn="r">
              <a:defRPr sz="1100" b="0" smtClean="0">
                <a:solidFill>
                  <a:srgbClr val="16162C"/>
                </a:solidFill>
                <a:latin typeface="Kohinoor KBS" panose="00000800000000000000" pitchFamily="50" charset="0"/>
              </a:defRPr>
            </a:lvl1pPr>
          </a:lstStyle>
          <a:p>
            <a:pPr>
              <a:defRPr/>
            </a:pPr>
            <a:fld id="{C56509F7-3A54-42C1-B5D9-B14DDE8EE7E7}" type="datetime1">
              <a:rPr lang="de-DE" smtClean="0"/>
              <a:t>04.05.2026</a:t>
            </a:fld>
            <a:endParaRPr lang="de-DE"/>
          </a:p>
        </p:txBody>
      </p:sp>
      <p:sp>
        <p:nvSpPr>
          <p:cNvPr id="6" name="Rectangle 62">
            <a:extLst>
              <a:ext uri="{FF2B5EF4-FFF2-40B4-BE49-F238E27FC236}">
                <a16:creationId xmlns:a16="http://schemas.microsoft.com/office/drawing/2014/main" id="{1EE12218-B020-9C0A-6347-51BC39BAD078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626698" y="1238137"/>
            <a:ext cx="443522" cy="34925"/>
          </a:xfrm>
          <a:prstGeom prst="rect">
            <a:avLst/>
          </a:prstGeom>
          <a:solidFill>
            <a:srgbClr val="FF7F50"/>
          </a:solidFill>
          <a:ln>
            <a:solidFill>
              <a:srgbClr val="FF7F50"/>
            </a:solidFill>
          </a:ln>
          <a:effectLst/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de-DE" altLang="de-DE">
              <a:ea typeface="+mn-ea"/>
              <a:cs typeface="+mn-cs"/>
            </a:endParaRPr>
          </a:p>
        </p:txBody>
      </p:sp>
      <p:sp>
        <p:nvSpPr>
          <p:cNvPr id="8" name="Titel 2">
            <a:extLst>
              <a:ext uri="{FF2B5EF4-FFF2-40B4-BE49-F238E27FC236}">
                <a16:creationId xmlns:a16="http://schemas.microsoft.com/office/drawing/2014/main" id="{FBA3C217-9F74-508E-1701-DA1F50D044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34376" y="1434722"/>
            <a:ext cx="11123247" cy="547842"/>
          </a:xfrm>
        </p:spPr>
        <p:txBody>
          <a:bodyPr anchor="t">
            <a:spAutoFit/>
          </a:bodyPr>
          <a:lstStyle>
            <a:lvl1pPr>
              <a:defRPr sz="3200">
                <a:solidFill>
                  <a:srgbClr val="16162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5771162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3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Nur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E14788E6-FCCF-11D0-21FF-D4D629E49F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097102" y="55960"/>
            <a:ext cx="2025409" cy="1136080"/>
          </a:xfrm>
          <a:prstGeom prst="rect">
            <a:avLst/>
          </a:prstGeom>
        </p:spPr>
      </p:pic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DEED6C8C-5315-54A2-8FE8-1CD6AA35F7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6492875"/>
            <a:ext cx="1219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rgbClr val="16162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Lernen aus der Praxis: Das Prüfberichtsportal der BFIT</a:t>
            </a:r>
          </a:p>
        </p:txBody>
      </p:sp>
      <p:sp>
        <p:nvSpPr>
          <p:cNvPr id="5" name="Datumsplatzhalter 3">
            <a:extLst>
              <a:ext uri="{FF2B5EF4-FFF2-40B4-BE49-F238E27FC236}">
                <a16:creationId xmlns:a16="http://schemas.microsoft.com/office/drawing/2014/main" id="{A8175D32-3D3A-0BC3-27B2-C8012BE0462F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11171651" y="6492874"/>
            <a:ext cx="799956" cy="365125"/>
          </a:xfrm>
          <a:prstGeom prst="rect">
            <a:avLst/>
          </a:prstGeom>
        </p:spPr>
        <p:txBody>
          <a:bodyPr vert="horz" wrap="none" lIns="0" tIns="0" rIns="0" bIns="0" rtlCol="0" anchor="ctr" anchorCtr="0"/>
          <a:lstStyle>
            <a:lvl1pPr algn="r">
              <a:defRPr sz="1100" b="0" smtClean="0">
                <a:solidFill>
                  <a:srgbClr val="16162C"/>
                </a:solidFill>
                <a:latin typeface="Kohinoor KBS" panose="00000800000000000000" pitchFamily="50" charset="0"/>
              </a:defRPr>
            </a:lvl1pPr>
          </a:lstStyle>
          <a:p>
            <a:pPr>
              <a:defRPr/>
            </a:pPr>
            <a:fld id="{002AA6DD-9495-4B3D-9F8A-E3F97B7B73C2}" type="datetime1">
              <a:rPr lang="de-DE" smtClean="0"/>
              <a:t>04.05.2026</a:t>
            </a:fld>
            <a:endParaRPr lang="de-DE"/>
          </a:p>
        </p:txBody>
      </p:sp>
      <p:sp>
        <p:nvSpPr>
          <p:cNvPr id="6" name="Rectangle 62">
            <a:extLst>
              <a:ext uri="{FF2B5EF4-FFF2-40B4-BE49-F238E27FC236}">
                <a16:creationId xmlns:a16="http://schemas.microsoft.com/office/drawing/2014/main" id="{1EE12218-B020-9C0A-6347-51BC39BAD078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626698" y="1238137"/>
            <a:ext cx="443522" cy="34925"/>
          </a:xfrm>
          <a:prstGeom prst="rect">
            <a:avLst/>
          </a:prstGeom>
          <a:solidFill>
            <a:srgbClr val="FF7F50"/>
          </a:solidFill>
          <a:ln>
            <a:solidFill>
              <a:srgbClr val="FF7F50"/>
            </a:solidFill>
          </a:ln>
          <a:effectLst/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de-DE" altLang="de-DE">
              <a:ea typeface="+mn-ea"/>
              <a:cs typeface="+mn-cs"/>
            </a:endParaRPr>
          </a:p>
        </p:txBody>
      </p:sp>
      <p:sp>
        <p:nvSpPr>
          <p:cNvPr id="8" name="Titel 2">
            <a:extLst>
              <a:ext uri="{FF2B5EF4-FFF2-40B4-BE49-F238E27FC236}">
                <a16:creationId xmlns:a16="http://schemas.microsoft.com/office/drawing/2014/main" id="{FBA3C217-9F74-508E-1701-DA1F50D044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534376" y="1434722"/>
            <a:ext cx="11123247" cy="547842"/>
          </a:xfrm>
        </p:spPr>
        <p:txBody>
          <a:bodyPr anchor="t">
            <a:spAutoFit/>
          </a:bodyPr>
          <a:lstStyle>
            <a:lvl1pPr>
              <a:defRPr sz="3200">
                <a:solidFill>
                  <a:srgbClr val="16162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6502532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3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1DB936-B295-BF99-3E60-2D83BEF374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ADC7EBB-276E-D2BB-D788-C8A1921FC6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FE282B5-2A4B-7CBA-769A-D15492600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4A0A63-B4CE-4668-AB95-C040B7781D47}" type="datetime1">
              <a:rPr lang="de-DE" smtClean="0"/>
              <a:t>04.05.2026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214291D-AD45-5D12-F0D6-BD6FB6809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Lernen aus der Praxis: Das Prüfberichtsportal der BFIT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98EF283-DDCC-947C-194F-88D267F20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0859C-2FDD-424B-8279-FEF6767B15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56794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CC8685-014F-68D9-438B-0FA69A816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E9D9BB8-9249-54E1-A8B3-5324A1316E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3D02887-E940-5D71-5B00-C9DDB9B6B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0A890F-B329-435C-90F6-B5B6CC6944BF}" type="datetime1">
              <a:rPr lang="de-DE" smtClean="0"/>
              <a:t>04.05.2026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283E235-F358-0CBC-B9E9-E26DF49E8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Lernen aus der Praxis: Das Prüfberichtsportal der BFIT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3C0EDC1-A750-1B8B-B2BA-2A7628DF6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0859C-2FDD-424B-8279-FEF6767B15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3157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E1CCD8-E334-C33D-4606-644DC1FF5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057C55A-2182-8818-D189-FA688FF102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714756B-AA44-CE81-CA55-7ABA6FD8C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46D06DD-FDAB-49B3-9E0C-2B34B5BF22DB}" type="datetime1">
              <a:rPr lang="de-DE" smtClean="0"/>
              <a:t>04.05.2026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4168107-8438-04FA-2216-1C0BE462B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Lernen aus der Praxis: Das Prüfberichtsportal der BFIT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FD9B898-CCD8-E232-097F-86635A1EE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0859C-2FDD-424B-8279-FEF6767B1528}" type="slidenum">
              <a:rPr lang="de-DE" smtClean="0"/>
              <a:t>‹Nr.›</a:t>
            </a:fld>
            <a:endParaRPr lang="de-DE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63130C2B-3F9B-E215-E7BD-5A449078B744}"/>
              </a:ext>
            </a:extLst>
          </p:cNvPr>
          <p:cNvSpPr/>
          <p:nvPr userDrawn="1"/>
        </p:nvSpPr>
        <p:spPr>
          <a:xfrm>
            <a:off x="6525643" y="979148"/>
            <a:ext cx="147782" cy="15723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9355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0AF7C7-B129-FD5C-A9B0-DD1616FB6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F861C91-216E-827F-8B59-4B6CEA4D7A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C960235-8443-6D9B-1209-08D22AE619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C7F070B-A889-C9F4-D86F-F441FB1B7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9F97793-3D3F-4417-94B3-159E3FD0D523}" type="datetime1">
              <a:rPr lang="de-DE" smtClean="0"/>
              <a:t>04.05.2026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33F3EF1-D97D-4E0B-21E0-6B2975364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Lernen aus der Praxis: Das Prüfberichtsportal der BFIT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3F632D4-87A3-F562-57F7-FD3F5DE63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0859C-2FDD-424B-8279-FEF6767B15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5843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A3F8B5-F551-58C4-E206-F1F78A084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BD70FC4-0199-D7C7-3027-DD0190D86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5EBF9C9-7DB2-FCFB-CFA2-AE6776EF69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65E83A4-4AFF-A7AD-6A15-F4771C1234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FC7C835-AF37-28C0-FD15-928108D155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C5004092-BA83-0B79-3271-70221C98B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85D268-FF2E-42C0-A677-0D0795C6E885}" type="datetime1">
              <a:rPr lang="de-DE" smtClean="0"/>
              <a:t>04.05.2026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72A61B89-94D9-62FC-6485-033094C89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Lernen aus der Praxis: Das Prüfberichtsportal der BFIT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16173589-1393-2418-214D-D35FD652E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0859C-2FDD-424B-8279-FEF6767B15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6538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823A6E-EA32-17D2-F899-8D0A7DE90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2C2CE45-49F6-19E8-E048-2B511C2ED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C6BA443-C6AC-4F1F-B571-9F4C8F80D83B}" type="datetime1">
              <a:rPr lang="de-DE" smtClean="0"/>
              <a:t>04.05.2026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36B1CB6-0338-BB60-E486-7D8CA6F1D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Lernen aus der Praxis: Das Prüfberichtsportal der BFIT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5B821EF-3DC9-0477-F92E-745924D3C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0859C-2FDD-424B-8279-FEF6767B15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1385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AE2E0646-DE1F-3F15-90EA-EBDEC3161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61B56F-AD1E-4B33-9A29-EDD71C31F541}" type="datetime1">
              <a:rPr lang="de-DE" smtClean="0"/>
              <a:t>04.05.2026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1620759-7593-FD92-A691-2E481C4FA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Lernen aus der Praxis: Das Prüfberichtsportal der BFIT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06A85A7-F6DE-A492-FEFF-E53AFECEB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0859C-2FDD-424B-8279-FEF6767B15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94958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865676-507D-55DC-A535-09993C1BB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C5E0835-3DE8-8C0C-3A16-7D0F7743CF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8371694-8B61-07D1-4CD1-6F6AEC1FD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17AF801-50B9-D1E5-CA47-D05F5C1F8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C6C148-13AD-4EB8-9A49-BDD691AC8982}" type="datetime1">
              <a:rPr lang="de-DE" smtClean="0"/>
              <a:t>04.05.2026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5943480-32DD-FEA3-9C27-E62384B1C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Lernen aus der Praxis: Das Prüfberichtsportal der BFIT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E6BE7D7-CB89-3B5E-D9C2-5C60BB416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0859C-2FDD-424B-8279-FEF6767B15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1411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8C1315-D912-59EB-B8E9-D84A946BD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F3CD4755-0A23-0171-70D2-901A9108D6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F854501-1625-2370-E350-F0C3B2422B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7CE4D97-7F7B-57D4-CB0C-A73D616CF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736BD3-4ECE-4B7F-82A9-00B5E5201ED5}" type="datetime1">
              <a:rPr lang="de-DE" smtClean="0"/>
              <a:t>04.05.2026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4C83DFC-9DC5-5A54-520B-F5379A389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Lernen aus der Praxis: Das Prüfberichtsportal der BFIT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5BCB726-2588-FA6C-FE76-952B0909B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0859C-2FDD-424B-8279-FEF6767B15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87812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231F8D-F775-5B5E-76B3-D8B1CF499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7D1C836-72FB-DA6A-F2B1-FC8B7D14C8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E4F731E-7976-A46C-A45F-37326F0FE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104EC7D-FFE3-4E4C-984F-A4C6D88C1A39}" type="datetime1">
              <a:rPr lang="de-DE" smtClean="0"/>
              <a:t>04.05.2026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27744BD-CA22-E81C-33E4-E55F0C435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Lernen aus der Praxis: Das Prüfberichtsportal der BFIT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176A48A-9507-A230-1CC1-73C229F95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0859C-2FDD-424B-8279-FEF6767B15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3508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644550D-DE31-324A-1501-D392C4A0C3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0932500-8A4F-5EB8-6E71-759B78E652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E2DCA0A-C0DC-1346-A0DC-36A370025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0B2FDFF-23E1-4C1D-8995-CF8985988CBE}" type="datetime1">
              <a:rPr lang="de-DE" smtClean="0"/>
              <a:t>04.05.2026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5B836B0-A8F0-A2B7-5B30-689ADCA02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Lernen aus der Praxis: Das Prüfberichtsportal der BFIT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FEA6FC7-6BC5-70F1-0010-D2D3E2BB9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0859C-2FDD-424B-8279-FEF6767B152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10629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0_Titel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sz="quarter" idx="12"/>
          </p:nvPr>
        </p:nvSpPr>
        <p:spPr bwMode="gray"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algn="ctr">
              <a:defRPr sz="2000"/>
            </a:lvl1pPr>
          </a:lstStyle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5" name="Text Box 23"/>
          <p:cNvSpPr txBox="1">
            <a:spLocks noChangeArrowheads="1"/>
          </p:cNvSpPr>
          <p:nvPr/>
        </p:nvSpPr>
        <p:spPr bwMode="gray">
          <a:xfrm>
            <a:off x="2244972" y="1752603"/>
            <a:ext cx="955821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CC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endParaRPr lang="de-DE" altLang="de-DE" sz="2400" b="0">
              <a:latin typeface="Times"/>
              <a:ea typeface="+mn-ea"/>
              <a:cs typeface="+mn-cs"/>
            </a:endParaRP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3"/>
          </p:nvPr>
        </p:nvSpPr>
        <p:spPr bwMode="gray">
          <a:xfrm>
            <a:off x="3990544" y="2126486"/>
            <a:ext cx="7763962" cy="688256"/>
          </a:xfrm>
          <a:solidFill>
            <a:schemeClr val="accent1"/>
          </a:solidFill>
        </p:spPr>
        <p:txBody>
          <a:bodyPr wrap="none" lIns="144000" rIns="36000" bIns="72000">
            <a:spAutoFit/>
          </a:bodyPr>
          <a:lstStyle>
            <a:lvl1pPr>
              <a:lnSpc>
                <a:spcPct val="100000"/>
              </a:lnSpc>
              <a:defRPr sz="4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327707" name="Rectangle 27"/>
          <p:cNvSpPr>
            <a:spLocks noGrp="1" noChangeArrowheads="1"/>
          </p:cNvSpPr>
          <p:nvPr>
            <p:ph type="ctrTitle" sz="quarter"/>
          </p:nvPr>
        </p:nvSpPr>
        <p:spPr bwMode="gray">
          <a:xfrm>
            <a:off x="2023745" y="1449389"/>
            <a:ext cx="11402778" cy="688256"/>
          </a:xfrm>
          <a:solidFill>
            <a:schemeClr val="accent1"/>
          </a:solidFill>
        </p:spPr>
        <p:txBody>
          <a:bodyPr wrap="none" lIns="144000" rIns="36000" bIns="72000">
            <a:spAutoFit/>
          </a:bodyPr>
          <a:lstStyle>
            <a:lvl1pPr>
              <a:defRPr sz="4000" b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de-DE" altLang="de-DE" noProof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5172920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sz="quarter" idx="12"/>
          </p:nvPr>
        </p:nvSpPr>
        <p:spPr bwMode="gray"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algn="ctr">
              <a:defRPr sz="2000"/>
            </a:lvl1pPr>
          </a:lstStyle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5" name="Text Box 23"/>
          <p:cNvSpPr txBox="1">
            <a:spLocks noChangeArrowheads="1"/>
          </p:cNvSpPr>
          <p:nvPr/>
        </p:nvSpPr>
        <p:spPr bwMode="gray">
          <a:xfrm>
            <a:off x="2244972" y="1752603"/>
            <a:ext cx="955821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CC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endParaRPr lang="de-DE" altLang="de-DE" sz="2400" b="0">
              <a:latin typeface="Times"/>
              <a:ea typeface="+mn-ea"/>
              <a:cs typeface="+mn-cs"/>
            </a:endParaRP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3"/>
          </p:nvPr>
        </p:nvSpPr>
        <p:spPr bwMode="gray">
          <a:xfrm>
            <a:off x="3897416" y="5330234"/>
            <a:ext cx="7763962" cy="688256"/>
          </a:xfrm>
          <a:solidFill>
            <a:schemeClr val="accent1"/>
          </a:solidFill>
        </p:spPr>
        <p:txBody>
          <a:bodyPr wrap="none" lIns="144000" rIns="36000" bIns="72000">
            <a:spAutoFit/>
          </a:bodyPr>
          <a:lstStyle>
            <a:lvl1pPr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327707" name="Rectangle 27"/>
          <p:cNvSpPr>
            <a:spLocks noGrp="1" noChangeArrowheads="1"/>
          </p:cNvSpPr>
          <p:nvPr>
            <p:ph type="ctrTitle" sz="quarter"/>
          </p:nvPr>
        </p:nvSpPr>
        <p:spPr bwMode="gray">
          <a:xfrm>
            <a:off x="1930618" y="4653137"/>
            <a:ext cx="12805406" cy="688256"/>
          </a:xfrm>
          <a:solidFill>
            <a:schemeClr val="accent1"/>
          </a:solidFill>
        </p:spPr>
        <p:txBody>
          <a:bodyPr wrap="none" lIns="144000" rIns="36000" bIns="72000">
            <a:spAutoFit/>
          </a:bodyPr>
          <a:lstStyle>
            <a:lvl1pPr>
              <a:defRPr sz="4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de-DE" altLang="de-DE" noProof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4684846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ext mit 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1"/>
          </p:nvPr>
        </p:nvSpPr>
        <p:spPr bwMode="gray">
          <a:xfrm>
            <a:off x="6406667" y="2420897"/>
            <a:ext cx="5785337" cy="3744961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/>
          <a:lstStyle>
            <a:lvl1pPr marL="176213" marR="0" indent="-176213" algn="ctr" defTabSz="914400" rtl="0" eaLnBrk="0" fontAlgn="base" latinLnBrk="0" hangingPunct="0">
              <a:lnSpc>
                <a:spcPts val="19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6213" algn="l"/>
              </a:tabLst>
              <a:defRPr/>
            </a:lvl1pPr>
          </a:lstStyle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 bwMode="gray">
          <a:xfrm>
            <a:off x="625234" y="2436966"/>
            <a:ext cx="5317591" cy="3728338"/>
          </a:xfrm>
        </p:spPr>
        <p:txBody>
          <a:bodyPr/>
          <a:lstStyle>
            <a:lvl1pPr>
              <a:lnSpc>
                <a:spcPct val="150000"/>
              </a:lnSpc>
              <a:defRPr sz="1600"/>
            </a:lvl1pPr>
            <a:lvl2pPr>
              <a:lnSpc>
                <a:spcPct val="150000"/>
              </a:lnSpc>
              <a:defRPr sz="1600"/>
            </a:lvl2pPr>
            <a:lvl3pPr>
              <a:lnSpc>
                <a:spcPct val="150000"/>
              </a:lnSpc>
              <a:defRPr sz="1600"/>
            </a:lvl3pPr>
            <a:lvl4pPr>
              <a:lnSpc>
                <a:spcPct val="150000"/>
              </a:lnSpc>
              <a:defRPr sz="1600"/>
            </a:lvl4pPr>
            <a:lvl5pPr>
              <a:lnSpc>
                <a:spcPct val="150000"/>
              </a:lnSpc>
              <a:defRPr sz="1600"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" name="Rectangle 62"/>
          <p:cNvSpPr>
            <a:spLocks noChangeArrowheads="1"/>
          </p:cNvSpPr>
          <p:nvPr userDrawn="1"/>
        </p:nvSpPr>
        <p:spPr bwMode="gray">
          <a:xfrm>
            <a:off x="626698" y="1238137"/>
            <a:ext cx="443522" cy="34925"/>
          </a:xfrm>
          <a:prstGeom prst="rect">
            <a:avLst/>
          </a:prstGeom>
          <a:solidFill>
            <a:srgbClr val="AE130F"/>
          </a:solidFill>
          <a:ln>
            <a:solidFill>
              <a:srgbClr val="AE130F"/>
            </a:solidFill>
          </a:ln>
          <a:effectLst/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de-DE" altLang="de-DE">
              <a:ea typeface="+mn-ea"/>
              <a:cs typeface="+mn-cs"/>
            </a:endParaRPr>
          </a:p>
        </p:txBody>
      </p:sp>
      <p:sp>
        <p:nvSpPr>
          <p:cNvPr id="11" name="Titel 2"/>
          <p:cNvSpPr>
            <a:spLocks noGrp="1"/>
          </p:cNvSpPr>
          <p:nvPr>
            <p:ph type="title"/>
          </p:nvPr>
        </p:nvSpPr>
        <p:spPr bwMode="gray">
          <a:xfrm>
            <a:off x="629494" y="1362379"/>
            <a:ext cx="11123247" cy="5400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512614" y="6520268"/>
            <a:ext cx="86852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de-DE"/>
              <a:t>Lernen aus der Praxis: Das Prüfberichtsportal der BFIT</a:t>
            </a:r>
          </a:p>
        </p:txBody>
      </p:sp>
      <p:sp>
        <p:nvSpPr>
          <p:cNvPr id="16" name="Datumsplatzhalter 3"/>
          <p:cNvSpPr>
            <a:spLocks noGrp="1"/>
          </p:cNvSpPr>
          <p:nvPr>
            <p:ph type="dt" sz="half" idx="2"/>
          </p:nvPr>
        </p:nvSpPr>
        <p:spPr bwMode="gray">
          <a:xfrm>
            <a:off x="9433703" y="6643514"/>
            <a:ext cx="799956" cy="169862"/>
          </a:xfrm>
          <a:prstGeom prst="rect">
            <a:avLst/>
          </a:prstGeom>
        </p:spPr>
        <p:txBody>
          <a:bodyPr vert="horz" wrap="none" lIns="0" tIns="0" rIns="0" bIns="0" rtlCol="0" anchor="b"/>
          <a:lstStyle>
            <a:lvl1pPr algn="r">
              <a:defRPr sz="1200" b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CB796BB-48E7-4E75-8A3A-88341E79ACF3}" type="datetime1">
              <a:rPr lang="de-DE" smtClean="0"/>
              <a:t>04.05.2026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3362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79DAF2B4-6302-FED1-4D9C-487A8700D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5AB5B77-2000-E895-EE79-84972D7797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D502EA4-EE75-A3F7-BF6D-9FFF847B93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A35C63DD-9874-4F22-8B76-5418799F431B}" type="datetime1">
              <a:rPr lang="de-DE" smtClean="0"/>
              <a:t>04.05.2026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942C03-1236-69E5-0093-D65DA05058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de-DE"/>
              <a:t>Lernen aus der Praxis: Das Prüfberichtsportal der BFIT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B20E55-E826-F5E3-6EB8-5DC8E078DC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40859C-2FDD-424B-8279-FEF6767B1528}" type="slidenum">
              <a:rPr lang="de-DE" smtClean="0"/>
              <a:t>‹Nr.›</a:t>
            </a:fld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107213E-04A4-C747-FD76-015F96C56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rcRect/>
          <a:stretch/>
        </p:blipFill>
        <p:spPr>
          <a:xfrm>
            <a:off x="9982200" y="267037"/>
            <a:ext cx="1476162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304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5" r:id="rId1"/>
    <p:sldLayoutId id="2147484118" r:id="rId2"/>
    <p:sldLayoutId id="2147484129" r:id="rId3"/>
    <p:sldLayoutId id="2147484130" r:id="rId4"/>
    <p:sldLayoutId id="2147484104" r:id="rId5"/>
    <p:sldLayoutId id="2147484105" r:id="rId6"/>
    <p:sldLayoutId id="2147484106" r:id="rId7"/>
    <p:sldLayoutId id="2147484107" r:id="rId8"/>
    <p:sldLayoutId id="2147484108" r:id="rId9"/>
    <p:sldLayoutId id="2147484109" r:id="rId10"/>
    <p:sldLayoutId id="2147484110" r:id="rId11"/>
    <p:sldLayoutId id="2147484111" r:id="rId12"/>
    <p:sldLayoutId id="2147484112" r:id="rId13"/>
    <p:sldLayoutId id="2147484113" r:id="rId14"/>
    <p:sldLayoutId id="2147484114" r:id="rId15"/>
    <p:sldLayoutId id="2147484085" r:id="rId16"/>
    <p:sldLayoutId id="2147484102" r:id="rId17"/>
    <p:sldLayoutId id="2147484093" r:id="rId18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company/bfit-bund" TargetMode="External"/><Relationship Id="rId2" Type="http://schemas.openxmlformats.org/officeDocument/2006/relationships/hyperlink" Target="http://www.bfit-bund.de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B4FB90-85AD-17ED-8014-958E80895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095" y="2318955"/>
            <a:ext cx="10910769" cy="1434239"/>
          </a:xfrm>
        </p:spPr>
        <p:txBody>
          <a:bodyPr/>
          <a:lstStyle/>
          <a:p>
            <a:r>
              <a:rPr lang="de-DE" sz="3200" b="1" noProof="0" dirty="0"/>
              <a:t>Die Überwachungsstelle</a:t>
            </a:r>
            <a:br>
              <a:rPr lang="de-DE" sz="3200" b="1" noProof="0" dirty="0"/>
            </a:br>
            <a:r>
              <a:rPr lang="de-DE" sz="3200" b="1" noProof="0" dirty="0"/>
              <a:t>des Bundes für Barrierefreiheit</a:t>
            </a:r>
            <a:br>
              <a:rPr lang="de-DE" sz="3200" b="1" noProof="0" dirty="0"/>
            </a:br>
            <a:r>
              <a:rPr lang="de-DE" sz="3200" b="1" noProof="0" dirty="0"/>
              <a:t>von Informationstechnik</a:t>
            </a:r>
            <a:endParaRPr lang="de-DE" sz="3200" noProof="0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CDA5613-74AA-037B-E2F3-88474A67BD0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45095" y="4129763"/>
            <a:ext cx="9404745" cy="720076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de-DE" sz="2400" noProof="0" dirty="0">
                <a:latin typeface="Arial"/>
                <a:ea typeface="Verdana" panose="020B0604030504040204" pitchFamily="34" charset="0"/>
                <a:cs typeface="Arial"/>
              </a:rPr>
              <a:t>Lernen aus der Praxis: Das Prüfberichtsportal der BFIT</a:t>
            </a:r>
            <a:endParaRPr lang="de-DE" sz="2400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7A079B7-A5B9-1BC2-363B-BA49175897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noProof="0" dirty="0">
                <a:latin typeface="Arial"/>
                <a:cs typeface="Arial"/>
              </a:rPr>
              <a:t>Lernen aus der Praxis: Das Prüfberichtsportal der BFIT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465CDF1-AADE-50CE-B9AA-B3492ED29A5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fld id="{745BF9F3-6A73-445B-B671-30E03E6D0931}" type="datetime1">
              <a:rPr lang="de-DE" noProof="0" smtClean="0">
                <a:latin typeface="Arial" panose="020B0604020202020204" pitchFamily="34" charset="0"/>
                <a:cs typeface="Arial" panose="020B0604020202020204" pitchFamily="34" charset="0"/>
              </a:rPr>
              <a:t>04.05.2026</a:t>
            </a:fld>
            <a:endParaRPr lang="de-DE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6931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F8B9CADB-17B7-A4C0-B024-C99B36E78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dirty="0">
                <a:ea typeface="Verdana" panose="020B0604030504040204" pitchFamily="34" charset="0"/>
                <a:cs typeface="Verdana" panose="020B0604030504040204" pitchFamily="34" charset="0"/>
              </a:rPr>
              <a:t>BFIT-Bund</a:t>
            </a:r>
            <a:endParaRPr lang="de-DE" noProof="0" dirty="0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FDF4BD7B-D713-F0DC-3830-C0CF77AE141E}"/>
              </a:ext>
            </a:extLst>
          </p:cNvPr>
          <p:cNvSpPr/>
          <p:nvPr/>
        </p:nvSpPr>
        <p:spPr>
          <a:xfrm>
            <a:off x="534375" y="2159594"/>
            <a:ext cx="10844824" cy="10651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noProof="0" dirty="0">
                <a:solidFill>
                  <a:schemeClr val="tx1"/>
                </a:solidFill>
                <a:latin typeface="Kohinoor KBS" panose="00000800000000000000"/>
              </a:rPr>
              <a:t>Die BFIT ist die zentrale Anlaufstelle für Beratung und Prüfung öffentlicher Stellen des Bundes auf digitale Barrierefreiheit. Wir prüfen, beraten und berichten gemäß den gesetzlichen Vorgaben.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27E252F-74A6-6791-6828-465E0E90D1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noProof="0" dirty="0"/>
              <a:t>BITV-Workshop: Digitale Barrierefreiheit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99A69FE-51FC-4647-0DB9-306EC000CC4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fld id="{AD40B9EA-F049-494F-B1C4-B79549BD08FC}" type="datetime1">
              <a:rPr lang="de-DE" noProof="0" smtClean="0"/>
              <a:t>04.05.2026</a:t>
            </a:fld>
            <a:endParaRPr lang="de-DE" noProof="0" dirty="0"/>
          </a:p>
        </p:txBody>
      </p:sp>
      <p:grpSp>
        <p:nvGrpSpPr>
          <p:cNvPr id="6" name="Gruppierung 29">
            <a:extLst>
              <a:ext uri="{FF2B5EF4-FFF2-40B4-BE49-F238E27FC236}">
                <a16:creationId xmlns:a16="http://schemas.microsoft.com/office/drawing/2014/main" id="{1242A809-FF44-E52F-25B4-15C3BA4B0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gray">
          <a:xfrm>
            <a:off x="571696" y="3633260"/>
            <a:ext cx="3247842" cy="2532773"/>
            <a:chOff x="-1091238" y="4441740"/>
            <a:chExt cx="2181808" cy="2181807"/>
          </a:xfrm>
          <a:solidFill>
            <a:srgbClr val="292951"/>
          </a:solidFill>
        </p:grpSpPr>
        <p:sp>
          <p:nvSpPr>
            <p:cNvPr id="8" name="L-Form 7">
              <a:extLst>
                <a:ext uri="{FF2B5EF4-FFF2-40B4-BE49-F238E27FC236}">
                  <a16:creationId xmlns:a16="http://schemas.microsoft.com/office/drawing/2014/main" id="{AC41BF95-4218-77B8-30A1-39BA4E6737F4}"/>
                </a:ext>
              </a:extLst>
            </p:cNvPr>
            <p:cNvSpPr/>
            <p:nvPr/>
          </p:nvSpPr>
          <p:spPr bwMode="gray">
            <a:xfrm rot="5400000">
              <a:off x="-1091238" y="4441740"/>
              <a:ext cx="2181807" cy="2181807"/>
            </a:xfrm>
            <a:prstGeom prst="corner">
              <a:avLst>
                <a:gd name="adj1" fmla="val 65450"/>
                <a:gd name="adj2" fmla="val 95382"/>
              </a:avLst>
            </a:prstGeom>
            <a:grpFill/>
            <a:ln w="158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de-DE" noProof="0" dirty="0"/>
            </a:p>
          </p:txBody>
        </p:sp>
        <p:sp>
          <p:nvSpPr>
            <p:cNvPr id="9" name="Textfeld 28">
              <a:extLst>
                <a:ext uri="{FF2B5EF4-FFF2-40B4-BE49-F238E27FC236}">
                  <a16:creationId xmlns:a16="http://schemas.microsoft.com/office/drawing/2014/main" id="{DCE483D3-60A7-88E3-9B22-8D721F123E23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-1091237" y="4716861"/>
              <a:ext cx="2181807" cy="133612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44000" tIns="0" rIns="144000" bIns="0"/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de-DE" sz="1800" noProof="0" dirty="0">
                  <a:solidFill>
                    <a:schemeClr val="bg1"/>
                  </a:solidFill>
                  <a:latin typeface="Kohinoor KBS" panose="00000800000000000000"/>
                  <a:ea typeface="Verdana" panose="020B0604030504040204" pitchFamily="34" charset="0"/>
                  <a:cs typeface="Verdana" panose="020B0604030504040204" pitchFamily="34" charset="0"/>
                </a:rPr>
                <a:t>Moira</a:t>
              </a:r>
            </a:p>
            <a:p>
              <a:pPr algn="ctr">
                <a:lnSpc>
                  <a:spcPct val="150000"/>
                </a:lnSpc>
              </a:pPr>
              <a:r>
                <a:rPr lang="de-DE" sz="1800" noProof="0" dirty="0">
                  <a:solidFill>
                    <a:schemeClr val="bg1"/>
                  </a:solidFill>
                  <a:latin typeface="Kohinoor KBS" panose="00000800000000000000"/>
                  <a:ea typeface="Verdana" panose="020B0604030504040204" pitchFamily="34" charset="0"/>
                  <a:cs typeface="Verdana" panose="020B0604030504040204" pitchFamily="34" charset="0"/>
                </a:rPr>
                <a:t> seit 2024 bei der BFIT Prüferin &amp; </a:t>
              </a:r>
              <a:r>
                <a:rPr lang="de-DE" sz="1800" noProof="0" dirty="0" err="1">
                  <a:solidFill>
                    <a:schemeClr val="bg1"/>
                  </a:solidFill>
                  <a:latin typeface="Kohinoor KBS" panose="00000800000000000000"/>
                  <a:ea typeface="Verdana" panose="020B0604030504040204" pitchFamily="34" charset="0"/>
                  <a:cs typeface="Verdana" panose="020B0604030504040204" pitchFamily="34" charset="0"/>
                </a:rPr>
                <a:t>Social</a:t>
              </a:r>
              <a:r>
                <a:rPr lang="de-DE" sz="1800" noProof="0" dirty="0">
                  <a:solidFill>
                    <a:schemeClr val="bg1"/>
                  </a:solidFill>
                  <a:latin typeface="Kohinoor KBS" panose="00000800000000000000"/>
                  <a:ea typeface="Verdana" panose="020B0604030504040204" pitchFamily="34" charset="0"/>
                  <a:cs typeface="Verdana" panose="020B0604030504040204" pitchFamily="34" charset="0"/>
                </a:rPr>
                <a:t> Media</a:t>
              </a:r>
            </a:p>
          </p:txBody>
        </p:sp>
      </p:grpSp>
      <p:grpSp>
        <p:nvGrpSpPr>
          <p:cNvPr id="23" name="Gruppierung 29">
            <a:extLst>
              <a:ext uri="{FF2B5EF4-FFF2-40B4-BE49-F238E27FC236}">
                <a16:creationId xmlns:a16="http://schemas.microsoft.com/office/drawing/2014/main" id="{0CD19D68-AB06-C99D-1E39-68A52FB64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gray">
          <a:xfrm>
            <a:off x="4320430" y="3653153"/>
            <a:ext cx="3617846" cy="2411309"/>
            <a:chOff x="-1091238" y="4441742"/>
            <a:chExt cx="1996189" cy="2181807"/>
          </a:xfrm>
          <a:solidFill>
            <a:srgbClr val="4D65D1"/>
          </a:solidFill>
        </p:grpSpPr>
        <p:sp>
          <p:nvSpPr>
            <p:cNvPr id="24" name="L-Form 23">
              <a:extLst>
                <a:ext uri="{FF2B5EF4-FFF2-40B4-BE49-F238E27FC236}">
                  <a16:creationId xmlns:a16="http://schemas.microsoft.com/office/drawing/2014/main" id="{354293D8-F90E-AC2A-B097-DFC53FD530F4}"/>
                </a:ext>
              </a:extLst>
            </p:cNvPr>
            <p:cNvSpPr/>
            <p:nvPr/>
          </p:nvSpPr>
          <p:spPr bwMode="gray">
            <a:xfrm rot="5400000">
              <a:off x="-1184048" y="4534552"/>
              <a:ext cx="2181807" cy="1996187"/>
            </a:xfrm>
            <a:prstGeom prst="corner">
              <a:avLst>
                <a:gd name="adj1" fmla="val 65450"/>
                <a:gd name="adj2" fmla="val 95382"/>
              </a:avLst>
            </a:prstGeom>
            <a:grpFill/>
            <a:ln w="158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de-DE" noProof="0" dirty="0"/>
            </a:p>
          </p:txBody>
        </p:sp>
        <p:sp>
          <p:nvSpPr>
            <p:cNvPr id="25" name="Textfeld 28">
              <a:extLst>
                <a:ext uri="{FF2B5EF4-FFF2-40B4-BE49-F238E27FC236}">
                  <a16:creationId xmlns:a16="http://schemas.microsoft.com/office/drawing/2014/main" id="{104513E8-6232-9D7E-A025-BC24590683B5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-1091237" y="4533644"/>
              <a:ext cx="1996188" cy="133612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44000" tIns="0" rIns="144000" bIns="0"/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de-DE" sz="1400" noProof="0" dirty="0">
                  <a:solidFill>
                    <a:schemeClr val="bg1"/>
                  </a:solidFill>
                  <a:latin typeface="Kohinoor KBS" panose="00000800000000000000"/>
                  <a:ea typeface="Verdana" panose="020B0604030504040204" pitchFamily="34" charset="0"/>
                  <a:cs typeface="Verdana" panose="020B0604030504040204" pitchFamily="34" charset="0"/>
                </a:rPr>
                <a:t>Prüfen: </a:t>
              </a:r>
              <a:r>
                <a:rPr lang="de-DE" sz="1400" b="0" noProof="0" dirty="0">
                  <a:solidFill>
                    <a:schemeClr val="bg1"/>
                  </a:solidFill>
                  <a:latin typeface="Kohinoor KBS" panose="00000800000000000000"/>
                  <a:ea typeface="Verdana" panose="020B0604030504040204" pitchFamily="34" charset="0"/>
                  <a:cs typeface="Verdana" panose="020B0604030504040204" pitchFamily="34" charset="0"/>
                </a:rPr>
                <a:t>§ 8 BITV Prüfauftrag für den Bund </a:t>
              </a:r>
            </a:p>
            <a:p>
              <a:r>
                <a:rPr lang="de-DE" sz="1400" noProof="0" dirty="0">
                  <a:solidFill>
                    <a:schemeClr val="bg1"/>
                  </a:solidFill>
                  <a:latin typeface="Kohinoor KBS" panose="00000800000000000000"/>
                  <a:ea typeface="Verdana" panose="020B0604030504040204" pitchFamily="34" charset="0"/>
                  <a:cs typeface="Verdana" panose="020B0604030504040204" pitchFamily="34" charset="0"/>
                </a:rPr>
                <a:t>Beraten: </a:t>
              </a:r>
              <a:r>
                <a:rPr lang="de-DE" sz="1400" b="0" noProof="0" dirty="0">
                  <a:solidFill>
                    <a:schemeClr val="bg1"/>
                  </a:solidFill>
                  <a:latin typeface="Kohinoor KBS" panose="00000800000000000000"/>
                  <a:ea typeface="Verdana" panose="020B0604030504040204" pitchFamily="34" charset="0"/>
                  <a:cs typeface="Verdana" panose="020B0604030504040204" pitchFamily="34" charset="0"/>
                </a:rPr>
                <a:t>Beratung in Bezug auf das Prüfergebnis </a:t>
              </a:r>
            </a:p>
            <a:p>
              <a:pPr>
                <a:lnSpc>
                  <a:spcPct val="150000"/>
                </a:lnSpc>
              </a:pPr>
              <a:r>
                <a:rPr lang="de-DE" sz="1400" noProof="0" dirty="0">
                  <a:solidFill>
                    <a:schemeClr val="bg1"/>
                  </a:solidFill>
                  <a:latin typeface="Kohinoor KBS" panose="00000800000000000000"/>
                  <a:ea typeface="Verdana" panose="020B0604030504040204" pitchFamily="34" charset="0"/>
                  <a:cs typeface="Verdana" panose="020B0604030504040204" pitchFamily="34" charset="0"/>
                </a:rPr>
                <a:t>Berichten</a:t>
              </a:r>
              <a:r>
                <a:rPr lang="de-DE" sz="1400" b="0" noProof="0" dirty="0">
                  <a:solidFill>
                    <a:schemeClr val="bg1"/>
                  </a:solidFill>
                  <a:latin typeface="Kohinoor KBS" panose="00000800000000000000"/>
                  <a:ea typeface="Verdana" panose="020B0604030504040204" pitchFamily="34" charset="0"/>
                  <a:cs typeface="Verdana" panose="020B0604030504040204" pitchFamily="34" charset="0"/>
                </a:rPr>
                <a:t>: EU Bericht (12c Abs. 2 BGG) und BMAS Bericht (12c Abs. 1 BGG) </a:t>
              </a:r>
            </a:p>
            <a:p>
              <a:pPr>
                <a:lnSpc>
                  <a:spcPct val="150000"/>
                </a:lnSpc>
              </a:pPr>
              <a:r>
                <a:rPr lang="de-DE" sz="1400" noProof="0" dirty="0">
                  <a:solidFill>
                    <a:schemeClr val="bg1"/>
                  </a:solidFill>
                  <a:latin typeface="Kohinoor KBS" panose="00000800000000000000"/>
                  <a:ea typeface="Verdana" panose="020B0604030504040204" pitchFamily="34" charset="0"/>
                  <a:cs typeface="Verdana" panose="020B0604030504040204" pitchFamily="34" charset="0"/>
                </a:rPr>
                <a:t>Ausschuss: </a:t>
              </a:r>
              <a:r>
                <a:rPr lang="de-DE" sz="1400" b="0" noProof="0" dirty="0">
                  <a:solidFill>
                    <a:schemeClr val="bg1"/>
                  </a:solidFill>
                  <a:latin typeface="Kohinoor KBS" panose="00000800000000000000"/>
                  <a:ea typeface="Verdana" panose="020B0604030504040204" pitchFamily="34" charset="0"/>
                  <a:cs typeface="Verdana" panose="020B0604030504040204" pitchFamily="34" charset="0"/>
                </a:rPr>
                <a:t>Empfehlungen zur Umsetzung anzuwendender Standards </a:t>
              </a:r>
            </a:p>
          </p:txBody>
        </p:sp>
      </p:grpSp>
      <p:grpSp>
        <p:nvGrpSpPr>
          <p:cNvPr id="26" name="Gruppierung 29">
            <a:extLst>
              <a:ext uri="{FF2B5EF4-FFF2-40B4-BE49-F238E27FC236}">
                <a16:creationId xmlns:a16="http://schemas.microsoft.com/office/drawing/2014/main" id="{C7251870-AFB7-A0CE-6557-A6EF450F5E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gray">
          <a:xfrm>
            <a:off x="8372461" y="3633260"/>
            <a:ext cx="3247842" cy="2411309"/>
            <a:chOff x="-1091238" y="4441740"/>
            <a:chExt cx="2181808" cy="2181807"/>
          </a:xfrm>
          <a:solidFill>
            <a:srgbClr val="292951"/>
          </a:solidFill>
        </p:grpSpPr>
        <p:sp>
          <p:nvSpPr>
            <p:cNvPr id="27" name="L-Form 26">
              <a:extLst>
                <a:ext uri="{FF2B5EF4-FFF2-40B4-BE49-F238E27FC236}">
                  <a16:creationId xmlns:a16="http://schemas.microsoft.com/office/drawing/2014/main" id="{F188D5C8-A32B-D1DA-E1D5-37753D6758E8}"/>
                </a:ext>
              </a:extLst>
            </p:cNvPr>
            <p:cNvSpPr/>
            <p:nvPr/>
          </p:nvSpPr>
          <p:spPr bwMode="gray">
            <a:xfrm rot="5400000">
              <a:off x="-1091238" y="4441740"/>
              <a:ext cx="2181807" cy="2181807"/>
            </a:xfrm>
            <a:prstGeom prst="corner">
              <a:avLst>
                <a:gd name="adj1" fmla="val 65450"/>
                <a:gd name="adj2" fmla="val 95382"/>
              </a:avLst>
            </a:prstGeom>
            <a:solidFill>
              <a:srgbClr val="FF7F50"/>
            </a:solidFill>
            <a:ln w="158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de-DE" noProof="0" dirty="0"/>
            </a:p>
          </p:txBody>
        </p:sp>
        <p:sp>
          <p:nvSpPr>
            <p:cNvPr id="28" name="Textfeld 28">
              <a:extLst>
                <a:ext uri="{FF2B5EF4-FFF2-40B4-BE49-F238E27FC236}">
                  <a16:creationId xmlns:a16="http://schemas.microsoft.com/office/drawing/2014/main" id="{4DF6DD8B-C638-5092-9B5C-CB493862BE08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-1091237" y="4716861"/>
              <a:ext cx="2181807" cy="1336126"/>
            </a:xfrm>
            <a:prstGeom prst="rect">
              <a:avLst/>
            </a:prstGeom>
            <a:solidFill>
              <a:srgbClr val="FF7F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44000" tIns="0" rIns="144000" bIns="0"/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de-DE" sz="1800" noProof="0" dirty="0">
                  <a:solidFill>
                    <a:schemeClr val="bg1"/>
                  </a:solidFill>
                  <a:latin typeface="Kohinoor KBS" panose="00000800000000000000"/>
                  <a:ea typeface="Verdana" panose="020B0604030504040204" pitchFamily="34" charset="0"/>
                  <a:cs typeface="Verdana" panose="020B0604030504040204" pitchFamily="34" charset="0"/>
                </a:rPr>
                <a:t>Alex</a:t>
              </a:r>
            </a:p>
            <a:p>
              <a:pPr algn="ctr">
                <a:lnSpc>
                  <a:spcPct val="150000"/>
                </a:lnSpc>
              </a:pPr>
              <a:r>
                <a:rPr lang="de-DE" sz="1800" noProof="0" dirty="0">
                  <a:solidFill>
                    <a:schemeClr val="bg1"/>
                  </a:solidFill>
                  <a:latin typeface="Kohinoor KBS" panose="00000800000000000000"/>
                  <a:ea typeface="Verdana" panose="020B0604030504040204" pitchFamily="34" charset="0"/>
                  <a:cs typeface="Verdana" panose="020B0604030504040204" pitchFamily="34" charset="0"/>
                </a:rPr>
                <a:t> seit 2020 bei der BFIT Prüfer &amp; Ausschussarbeit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2721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BCDA213-A530-5321-309A-427A9AEE4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376" y="1434722"/>
            <a:ext cx="11123247" cy="978729"/>
          </a:xfrm>
        </p:spPr>
        <p:txBody>
          <a:bodyPr/>
          <a:lstStyle/>
          <a:p>
            <a:r>
              <a:rPr lang="de-DE" noProof="0" dirty="0">
                <a:ea typeface="Verdana" panose="020B0604030504040204" pitchFamily="34" charset="0"/>
              </a:rPr>
              <a:t>Wir hatten ein Problem, das Wissen war nur isoliert vorhanden</a:t>
            </a:r>
            <a:endParaRPr lang="de-DE" noProof="0"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EE83CBFE-754D-AB17-DCEC-AB35F13BF7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1611" y="2771216"/>
            <a:ext cx="10455033" cy="2248840"/>
          </a:xfrm>
        </p:spPr>
        <p:txBody>
          <a:bodyPr>
            <a:normAutofit/>
          </a:bodyPr>
          <a:lstStyle/>
          <a:p>
            <a:pPr lvl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de-DE" sz="1600" noProof="0" dirty="0"/>
              <a:t>Prüfberichte liegen meist nur intern vor</a:t>
            </a:r>
          </a:p>
          <a:p>
            <a:pPr lvl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de-DE" sz="1600" noProof="0" dirty="0"/>
              <a:t>Erkenntnisse werden selten geteilt</a:t>
            </a:r>
          </a:p>
          <a:p>
            <a:pPr lvl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de-DE" sz="1600" noProof="0" dirty="0"/>
              <a:t>Projekte beginnen oft „bei Null“</a:t>
            </a:r>
          </a:p>
          <a:p>
            <a:pPr lvl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de-DE" sz="1600" noProof="0" dirty="0"/>
              <a:t>Ressourcen werden mehrfach eingesetzt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3B539D9-399F-029F-CF76-56ECC244B7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noProof="0" dirty="0"/>
              <a:t>Lernen aus der Praxis: Das Prüfberichtsportal der BFIT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7E8B4DA-613F-5897-4544-4883F15CD6E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fld id="{88C31BDA-FB45-4F45-8762-FB4A72D09B6B}" type="datetime1">
              <a:rPr lang="de-DE" noProof="0" smtClean="0">
                <a:latin typeface="Arial" panose="020B0604020202020204" pitchFamily="34" charset="0"/>
                <a:cs typeface="Arial" panose="020B0604020202020204" pitchFamily="34" charset="0"/>
              </a:rPr>
              <a:t>04.05.2026</a:t>
            </a:fld>
            <a:endParaRPr lang="de-DE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264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977565-4F63-4488-A0CA-C4B02FC9E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0883D463-4D55-150C-5AAD-7ADD01B74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765" y="1301004"/>
            <a:ext cx="5405235" cy="64766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e-DE" kern="1200" noProof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Die Lösung: Das LAP-Portal</a:t>
            </a:r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258C9FC5-3D9B-2FBE-93BA-2E8EE75CA78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3225" y="2428594"/>
            <a:ext cx="3455821" cy="3447832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de-DE" sz="2000" noProof="0" dirty="0">
                <a:solidFill>
                  <a:schemeClr val="tx1"/>
                </a:solidFill>
                <a:latin typeface="+mn-lt"/>
                <a:cs typeface="+mn-cs"/>
              </a:rPr>
              <a:t>Zentrale Plattform für abgeschlossene Prüfberichte</a:t>
            </a:r>
          </a:p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de-DE" sz="2000" noProof="0" dirty="0">
                <a:solidFill>
                  <a:schemeClr val="tx1"/>
                </a:solidFill>
                <a:latin typeface="+mn-lt"/>
                <a:cs typeface="+mn-cs"/>
              </a:rPr>
              <a:t>Öffentlich zugänglich</a:t>
            </a:r>
          </a:p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de-DE" sz="2000" noProof="0" dirty="0">
                <a:solidFill>
                  <a:schemeClr val="tx1"/>
                </a:solidFill>
                <a:latin typeface="+mn-lt"/>
                <a:cs typeface="+mn-cs"/>
              </a:rPr>
              <a:t>Strukturierte Suche möglich</a:t>
            </a:r>
          </a:p>
          <a:p>
            <a:pPr lvl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de-DE" sz="2000" noProof="0" dirty="0">
                <a:solidFill>
                  <a:schemeClr val="tx1"/>
                </a:solidFill>
                <a:latin typeface="+mn-lt"/>
                <a:cs typeface="+mn-cs"/>
              </a:rPr>
              <a:t>Lernen aus realen Fällen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1F80E83-1BF2-3116-9E1F-A1811D4EC1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  <a:defRPr/>
            </a:pPr>
            <a:fld id="{31295818-564A-47A2-B546-C4BC4FAA5197}" type="datetime1">
              <a:rPr lang="de-DE" sz="1200" noProof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04.05.2026</a:t>
            </a:fld>
            <a:endParaRPr lang="de-DE" sz="1200" noProof="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A5EDD9C-A149-88BA-C756-16F42A211D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14569" y="6356350"/>
            <a:ext cx="309603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de-DE" sz="900" kern="120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Lernen aus der Praxis: Das Prüfberichtsportal der BFIT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258F736-B256-8039-9DC6-F4E49A5C5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0B4520A-996E-330C-99DA-69CA4D89E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C8FA945-E356-695F-18D6-CAD4EF34FE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noProof="0" dirty="0"/>
            </a:p>
          </p:txBody>
        </p:sp>
      </p:grpSp>
      <p:pic>
        <p:nvPicPr>
          <p:cNvPr id="8" name="Grafik 7">
            <a:extLst>
              <a:ext uri="{FF2B5EF4-FFF2-40B4-BE49-F238E27FC236}">
                <a16:creationId xmlns:a16="http://schemas.microsoft.com/office/drawing/2014/main" id="{B57E20F7-FFAB-7027-DDDC-6B8C17C77A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2514" y="2158434"/>
            <a:ext cx="7296261" cy="3613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99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F8B9CADB-17B7-A4C0-B024-C99B36E78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dirty="0">
                <a:ea typeface="Verdana" panose="020B0604030504040204" pitchFamily="34" charset="0"/>
                <a:cs typeface="Verdana" panose="020B0604030504040204" pitchFamily="34" charset="0"/>
              </a:rPr>
              <a:t>Konkrete Funktionen</a:t>
            </a:r>
            <a:endParaRPr lang="de-DE" noProof="0"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9CD4FABB-32DE-8DEC-4203-AC9B5D32DF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noProof="0" dirty="0"/>
              <a:t>Download vollständiger PDF-Prüfberichte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noProof="0" dirty="0"/>
              <a:t>Hinweise zu gefundenen Barrieren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noProof="0" dirty="0"/>
              <a:t>Teilweise Screenshots typischer Fehler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noProof="0" dirty="0"/>
              <a:t>Direkter Praxisbezug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27E252F-74A6-6791-6828-465E0E90D1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noProof="0" dirty="0"/>
              <a:t>Lernen aus der Praxis: Das Prüfberichtsportal der BFIT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99A69FE-51FC-4647-0DB9-306EC000CC4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fld id="{975D88DF-D37F-4717-9AA0-75948AB88C65}" type="datetime1">
              <a:rPr lang="de-DE" noProof="0" smtClean="0">
                <a:latin typeface="Arial" panose="020B0604020202020204" pitchFamily="34" charset="0"/>
                <a:cs typeface="Arial" panose="020B0604020202020204" pitchFamily="34" charset="0"/>
              </a:rPr>
              <a:t>04.05.2026</a:t>
            </a:fld>
            <a:endParaRPr lang="de-DE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6818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DC5396-E350-37A2-CD21-78AEF53C75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38B690BA-4DF3-948F-BB29-6B183DDEF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dirty="0">
                <a:ea typeface="Verdana" panose="020B0604030504040204" pitchFamily="34" charset="0"/>
                <a:cs typeface="Verdana" panose="020B0604030504040204" pitchFamily="34" charset="0"/>
              </a:rPr>
              <a:t>Datenbasierte Auswertung</a:t>
            </a:r>
            <a:endParaRPr lang="de-DE" noProof="0"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72FD6DC0-06E1-9AF8-A5A8-C922C1AEEE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noProof="0" dirty="0"/>
              <a:t>Export als Excel oder JSON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noProof="0" dirty="0"/>
              <a:t>Analyse häufiger Fehler möglich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noProof="0" dirty="0"/>
              <a:t>Entwicklungen über Zeit sichtbar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noProof="0" dirty="0"/>
              <a:t>Grundlage für strategische Steuerung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6B82BD7-D3FB-C1FA-366F-B76DE47EC8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noProof="0" dirty="0"/>
              <a:t>Lernen aus der Praxis: Das Prüfberichtsportal der BFIT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08082F2-33BF-F873-8801-661AAAEB3A9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fld id="{0C3180A9-125A-4741-B7E6-0E66476BCC36}" type="datetime1">
              <a:rPr lang="de-DE" noProof="0" smtClean="0">
                <a:latin typeface="Arial" panose="020B0604020202020204" pitchFamily="34" charset="0"/>
                <a:cs typeface="Arial" panose="020B0604020202020204" pitchFamily="34" charset="0"/>
              </a:rPr>
              <a:t>04.05.2026</a:t>
            </a:fld>
            <a:endParaRPr lang="de-DE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65C34-1DF6-41F0-3C53-C15DCC263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34BBB0D-EACC-141A-128C-9705DB1D3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dirty="0">
                <a:ea typeface="Verdana" panose="020B0604030504040204" pitchFamily="34" charset="0"/>
                <a:cs typeface="Verdana" panose="020B0604030504040204" pitchFamily="34" charset="0"/>
              </a:rPr>
              <a:t>Aktueller Stand</a:t>
            </a:r>
            <a:endParaRPr lang="de-DE" noProof="0"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EDEBD31A-587D-72DB-6252-F97EDB9D8D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noProof="0" dirty="0"/>
              <a:t>Prüfergebnisse der BFIT, Berlin, Sachsen-Anhalt &amp; Brandenburg sind Online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noProof="0" dirty="0"/>
              <a:t>BFIT-Leitfäden zur Umsetzung sind als HTML-Version verfügbar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noProof="0" dirty="0"/>
              <a:t>Publikationen des Ausschusses sind frei verfügbar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600" noProof="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0D2184C-1395-320E-D763-C509FCE0BA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noProof="0" dirty="0"/>
              <a:t>Lernen aus der Praxis: Das Prüfberichtsportal der BFIT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1344B02-DA1C-8D52-265D-F5107ECC3C9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fld id="{4830630C-AC20-4E92-B5E5-1EA1D1034F17}" type="datetime1">
              <a:rPr lang="de-DE" noProof="0" smtClean="0">
                <a:latin typeface="Arial" panose="020B0604020202020204" pitchFamily="34" charset="0"/>
                <a:cs typeface="Arial" panose="020B0604020202020204" pitchFamily="34" charset="0"/>
              </a:rPr>
              <a:t>04.05.2026</a:t>
            </a:fld>
            <a:endParaRPr lang="de-DE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1262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500D83-A980-E06E-105E-0269B3E53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46D158EE-948F-10D0-8457-6A034C2BB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dirty="0">
                <a:ea typeface="Verdana" panose="020B0604030504040204" pitchFamily="34" charset="0"/>
                <a:cs typeface="Verdana" panose="020B0604030504040204" pitchFamily="34" charset="0"/>
              </a:rPr>
              <a:t>Zukunftsperspektive</a:t>
            </a:r>
            <a:endParaRPr lang="de-DE" noProof="0" dirty="0"/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2DCC0400-F759-88E9-194B-F55ACD521C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noProof="0" dirty="0"/>
              <a:t>Mehr Lerninhalte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noProof="0" dirty="0"/>
              <a:t>Ggf. weitere Bundesländer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noProof="0" dirty="0"/>
              <a:t>Im Zuge der Neustrukturierung unserer Webseite werden die Inhalte noch leichter auffindbar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E6A57DB-EAAF-84B1-C8BC-32D41F240C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noProof="0" dirty="0"/>
              <a:t>Lernen aus der Praxis: Das Prüfberichtsportal der BFIT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CEF7C9F-DC0E-E685-1C85-54328733E4C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fld id="{40841E6B-20E5-4A94-81EB-D0EAC8C17689}" type="datetime1">
              <a:rPr lang="de-DE" noProof="0" smtClean="0">
                <a:latin typeface="Arial" panose="020B0604020202020204" pitchFamily="34" charset="0"/>
                <a:cs typeface="Arial" panose="020B0604020202020204" pitchFamily="34" charset="0"/>
              </a:rPr>
              <a:t>04.05.2026</a:t>
            </a:fld>
            <a:endParaRPr lang="de-DE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1219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A7A4EA-3A76-5A87-83E2-1489BC347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4313B3-FD09-E3DD-4B09-061FA3221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095" y="2318955"/>
            <a:ext cx="10910769" cy="547842"/>
          </a:xfrm>
        </p:spPr>
        <p:txBody>
          <a:bodyPr anchor="t"/>
          <a:lstStyle/>
          <a:p>
            <a:r>
              <a:rPr lang="de-DE" sz="3200" b="1" noProof="0" dirty="0">
                <a:latin typeface="Arial" panose="020B0604020202020204" pitchFamily="34" charset="0"/>
              </a:rPr>
              <a:t>Vielen Dank!</a:t>
            </a:r>
            <a:endParaRPr lang="de-DE" sz="3200" noProof="0" dirty="0">
              <a:latin typeface="Arial" panose="020B0604020202020204" pitchFamily="34" charset="0"/>
            </a:endParaRP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F67BAF4-3066-B3C9-D0C4-B0A87B48ED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45095" y="3246896"/>
            <a:ext cx="5115169" cy="1833786"/>
          </a:xfrm>
        </p:spPr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de-DE" sz="1600" noProof="0" dirty="0">
                <a:ea typeface="Verdana" panose="020B0604030504040204" pitchFamily="34" charset="0"/>
              </a:rPr>
              <a:t>Viele Informationen rund um das Thema digitale Barrierefreiheit gibt es auf:</a:t>
            </a:r>
          </a:p>
          <a:p>
            <a:pPr>
              <a:lnSpc>
                <a:spcPct val="150000"/>
              </a:lnSpc>
            </a:pPr>
            <a:r>
              <a:rPr lang="de-DE" sz="1600" noProof="0" dirty="0">
                <a:ea typeface="Verdana" panose="020B0604030504040204" pitchFamily="34" charset="0"/>
                <a:hlinkClick r:id="rId2"/>
              </a:rPr>
              <a:t>www.bfit-bund.de</a:t>
            </a:r>
            <a:endParaRPr lang="de-DE" sz="1600" noProof="0" dirty="0">
              <a:ea typeface="Verdana" panose="020B0604030504040204" pitchFamily="34" charset="0"/>
            </a:endParaRPr>
          </a:p>
          <a:p>
            <a:r>
              <a:rPr lang="de-DE" sz="1600" noProof="0" dirty="0">
                <a:hlinkClick r:id="rId3"/>
              </a:rPr>
              <a:t>BFIT-Bund auf LinkedIn</a:t>
            </a:r>
            <a:endParaRPr lang="de-DE" sz="1600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BF49D14-F1B2-5CB0-8E83-628BD4481E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noProof="0" dirty="0"/>
              <a:t>Lernen aus der Praxis: Das Prüfberichtsportal der BFIT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70A3948-4E55-64E6-ACEC-6727624EFF9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fld id="{77802CBD-357E-4283-A7C8-C4CC6BDE9774}" type="datetime1">
              <a:rPr lang="de-DE" noProof="0" smtClean="0">
                <a:latin typeface="Arial" panose="020B0604020202020204" pitchFamily="34" charset="0"/>
                <a:cs typeface="Arial" panose="020B0604020202020204" pitchFamily="34" charset="0"/>
              </a:rPr>
              <a:t>04.05.2026</a:t>
            </a:fld>
            <a:endParaRPr lang="de-DE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49652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7622a73-41f6-4061-8898-b79b21464747" xsi:nil="true"/>
    <lcf76f155ced4ddcb4097134ff3c332f xmlns="9d997275-b9cb-4ad4-8ce1-24aa248f43e4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537D91FA816554BA8072F81B8A9CEFA" ma:contentTypeVersion="15" ma:contentTypeDescription="Ein neues Dokument erstellen." ma:contentTypeScope="" ma:versionID="5c3cfec046e4ec89a36229424883943f">
  <xsd:schema xmlns:xsd="http://www.w3.org/2001/XMLSchema" xmlns:xs="http://www.w3.org/2001/XMLSchema" xmlns:p="http://schemas.microsoft.com/office/2006/metadata/properties" xmlns:ns2="9d997275-b9cb-4ad4-8ce1-24aa248f43e4" xmlns:ns3="f7622a73-41f6-4061-8898-b79b21464747" targetNamespace="http://schemas.microsoft.com/office/2006/metadata/properties" ma:root="true" ma:fieldsID="d5ba2ce281490c67ca3928e1be46a727" ns2:_="" ns3:_="">
    <xsd:import namespace="9d997275-b9cb-4ad4-8ce1-24aa248f43e4"/>
    <xsd:import namespace="f7622a73-41f6-4061-8898-b79b2146474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997275-b9cb-4ad4-8ce1-24aa248f43e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ildmarkierungen" ma:readOnly="false" ma:fieldId="{5cf76f15-5ced-4ddc-b409-7134ff3c332f}" ma:taxonomyMulti="true" ma:sspId="d23a96de-cf16-4b13-8fe0-8b5f3452f5f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622a73-41f6-4061-8898-b79b21464747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a4fb6e82-1e78-48ad-881b-c93b3cced828}" ma:internalName="TaxCatchAll" ma:showField="CatchAllData" ma:web="f7622a73-41f6-4061-8898-b79b2146474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15E6D4A-8471-47FD-912B-F79FF840FD0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6545EF4-BA30-414A-B882-A08E558AB420}">
  <ds:schemaRefs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f7622a73-41f6-4061-8898-b79b21464747"/>
    <ds:schemaRef ds:uri="http://purl.org/dc/elements/1.1/"/>
    <ds:schemaRef ds:uri="9d997275-b9cb-4ad4-8ce1-24aa248f43e4"/>
    <ds:schemaRef ds:uri="http://www.w3.org/XML/1998/namespace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8B48E6BA-3C61-4BAC-9598-3E3FA9269A6D}">
  <ds:schemaRefs>
    <ds:schemaRef ds:uri="9d997275-b9cb-4ad4-8ce1-24aa248f43e4"/>
    <ds:schemaRef ds:uri="f7622a73-41f6-4061-8898-b79b2146474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368</Words>
  <Application>Microsoft Office PowerPoint</Application>
  <PresentationFormat>Breitbild</PresentationFormat>
  <Paragraphs>77</Paragraphs>
  <Slides>9</Slides>
  <Notes>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8" baseType="lpstr">
      <vt:lpstr>Aptos</vt:lpstr>
      <vt:lpstr>Aptos Display</vt:lpstr>
      <vt:lpstr>Arial</vt:lpstr>
      <vt:lpstr>Kohinoor KBS</vt:lpstr>
      <vt:lpstr>Symbol</vt:lpstr>
      <vt:lpstr>Syntax</vt:lpstr>
      <vt:lpstr>Times</vt:lpstr>
      <vt:lpstr>Verdana</vt:lpstr>
      <vt:lpstr>Office</vt:lpstr>
      <vt:lpstr>Die Überwachungsstelle des Bundes für Barrierefreiheit von Informationstechnik</vt:lpstr>
      <vt:lpstr>BFIT-Bund</vt:lpstr>
      <vt:lpstr>Wir hatten ein Problem, das Wissen war nur isoliert vorhanden</vt:lpstr>
      <vt:lpstr>Die Lösung: Das LAP-Portal</vt:lpstr>
      <vt:lpstr>Konkrete Funktionen</vt:lpstr>
      <vt:lpstr>Datenbasierte Auswertung</vt:lpstr>
      <vt:lpstr>Aktueller Stand</vt:lpstr>
      <vt:lpstr>Zukunftsperspektive</vt:lpstr>
      <vt:lpstr>Vielen Dank!</vt:lpstr>
    </vt:vector>
  </TitlesOfParts>
  <Company>Deutsche Rentenversicherung Knappschaft-Bahn-See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mit Bild (Arial Bold)</dc:title>
  <dc:creator>v v020001</dc:creator>
  <cp:lastModifiedBy>Moira Albrecht</cp:lastModifiedBy>
  <cp:revision>1</cp:revision>
  <cp:lastPrinted>2019-03-25T12:51:48Z</cp:lastPrinted>
  <dcterms:created xsi:type="dcterms:W3CDTF">2017-11-27T08:50:30Z</dcterms:created>
  <dcterms:modified xsi:type="dcterms:W3CDTF">2026-05-04T14:20:34Z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0x0101000537D91FA816554BA8072F81B8A9CEFA</vt:lpwstr>
  </property>
  <property fmtid="{D5CDD505-2E9C-101B-9397-08002B2CF9AE}" pid="3" name="MediaServiceImageTags">
    <vt:lpwstr/>
  </property>
</Properties>
</file>